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58" r:id="rId4"/>
    <p:sldId id="264" r:id="rId5"/>
    <p:sldId id="265" r:id="rId6"/>
    <p:sldId id="277" r:id="rId7"/>
    <p:sldId id="275" r:id="rId8"/>
    <p:sldId id="285" r:id="rId9"/>
    <p:sldId id="276" r:id="rId10"/>
    <p:sldId id="278" r:id="rId11"/>
    <p:sldId id="279" r:id="rId12"/>
    <p:sldId id="282" r:id="rId13"/>
    <p:sldId id="284" r:id="rId14"/>
    <p:sldId id="297" r:id="rId15"/>
    <p:sldId id="280" r:id="rId16"/>
    <p:sldId id="286" r:id="rId17"/>
    <p:sldId id="281" r:id="rId18"/>
    <p:sldId id="296" r:id="rId19"/>
    <p:sldId id="288" r:id="rId20"/>
    <p:sldId id="289" r:id="rId21"/>
    <p:sldId id="287" r:id="rId22"/>
    <p:sldId id="290" r:id="rId23"/>
    <p:sldId id="293" r:id="rId24"/>
    <p:sldId id="291" r:id="rId25"/>
    <p:sldId id="295" r:id="rId26"/>
    <p:sldId id="292" r:id="rId27"/>
    <p:sldId id="299" r:id="rId28"/>
    <p:sldId id="298" r:id="rId29"/>
    <p:sldId id="300" r:id="rId30"/>
    <p:sldId id="303" r:id="rId31"/>
    <p:sldId id="304" r:id="rId32"/>
    <p:sldId id="305" r:id="rId33"/>
    <p:sldId id="306" r:id="rId34"/>
    <p:sldId id="311" r:id="rId35"/>
    <p:sldId id="307" r:id="rId36"/>
    <p:sldId id="301" r:id="rId37"/>
    <p:sldId id="309" r:id="rId38"/>
    <p:sldId id="308" r:id="rId39"/>
    <p:sldId id="310" r:id="rId40"/>
    <p:sldId id="260" r:id="rId41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710" y="67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80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irceuresende.com/" TargetMode="External"/><Relationship Id="rId4" Type="http://schemas.openxmlformats.org/officeDocument/2006/relationships/hyperlink" Target="https://cursos.fabriciolima.ne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jpeg"/><Relationship Id="rId11" Type="http://schemas.openxmlformats.org/officeDocument/2006/relationships/image" Target="../media/image75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pic>
        <p:nvPicPr>
          <p:cNvPr id="4098" name="Picture 2" descr="Resultado de imagem para windows server 2000">
            <a:extLst>
              <a:ext uri="{FF2B5EF4-FFF2-40B4-BE49-F238E27FC236}">
                <a16:creationId xmlns:a16="http://schemas.microsoft.com/office/drawing/2014/main" id="{FD4DD0AE-993F-4CF7-A7A1-9DD52267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72" y="1628669"/>
            <a:ext cx="2623777" cy="19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ql server 2000">
            <a:extLst>
              <a:ext uri="{FF2B5EF4-FFF2-40B4-BE49-F238E27FC236}">
                <a16:creationId xmlns:a16="http://schemas.microsoft.com/office/drawing/2014/main" id="{6AD3ACA8-17EB-4D8C-B79A-0D9EBA0F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56" y="1899501"/>
            <a:ext cx="4176113" cy="1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windows update">
            <a:extLst>
              <a:ext uri="{FF2B5EF4-FFF2-40B4-BE49-F238E27FC236}">
                <a16:creationId xmlns:a16="http://schemas.microsoft.com/office/drawing/2014/main" id="{EA786DE8-329A-4CE8-B5D4-184025DC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23" y="4169335"/>
            <a:ext cx="3899996" cy="16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wannacry">
            <a:extLst>
              <a:ext uri="{FF2B5EF4-FFF2-40B4-BE49-F238E27FC236}">
                <a16:creationId xmlns:a16="http://schemas.microsoft.com/office/drawing/2014/main" id="{74F8C810-18A3-47A9-90B2-A9BD25BD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897" y="3985342"/>
            <a:ext cx="2709927" cy="20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11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Sistema operacional / Arquitetura</a:t>
            </a:r>
          </a:p>
        </p:txBody>
      </p:sp>
      <p:pic>
        <p:nvPicPr>
          <p:cNvPr id="6148" name="Picture 4" descr="Resultado de imagem para firewall disabled">
            <a:extLst>
              <a:ext uri="{FF2B5EF4-FFF2-40B4-BE49-F238E27FC236}">
                <a16:creationId xmlns:a16="http://schemas.microsoft.com/office/drawing/2014/main" id="{C9ABA712-EDBB-4F7F-965A-33E80AB7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24" y="1604889"/>
            <a:ext cx="3303089" cy="153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sql server default port">
            <a:extLst>
              <a:ext uri="{FF2B5EF4-FFF2-40B4-BE49-F238E27FC236}">
                <a16:creationId xmlns:a16="http://schemas.microsoft.com/office/drawing/2014/main" id="{98BFA654-69BB-4C27-ABEB-9B87D539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18" y="3397589"/>
            <a:ext cx="3036946" cy="23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sql server service user">
            <a:extLst>
              <a:ext uri="{FF2B5EF4-FFF2-40B4-BE49-F238E27FC236}">
                <a16:creationId xmlns:a16="http://schemas.microsoft.com/office/drawing/2014/main" id="{0BA08834-5CD5-47BD-8537-EF5FA802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73" y="1837931"/>
            <a:ext cx="4764011" cy="35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pic>
        <p:nvPicPr>
          <p:cNvPr id="7170" name="Picture 2" descr="Resultado de imagem para windows rdp brute force">
            <a:extLst>
              <a:ext uri="{FF2B5EF4-FFF2-40B4-BE49-F238E27FC236}">
                <a16:creationId xmlns:a16="http://schemas.microsoft.com/office/drawing/2014/main" id="{4FA55D26-1FC8-4B17-93D3-BAECB56F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49" y="1467559"/>
            <a:ext cx="3060828" cy="18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windows rdp brute force">
            <a:extLst>
              <a:ext uri="{FF2B5EF4-FFF2-40B4-BE49-F238E27FC236}">
                <a16:creationId xmlns:a16="http://schemas.microsoft.com/office/drawing/2014/main" id="{D8A1E8C7-B26B-4CF1-9C6A-2CEACFEE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73" y="3442511"/>
            <a:ext cx="2935978" cy="29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4811B0C-44A4-4D40-8A57-611A28FCA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22" y="1431520"/>
            <a:ext cx="4788872" cy="37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2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  <a:p>
            <a:endParaRPr lang="pt-BR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2666FA-63D4-4706-A482-114DB87DF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49" y="4293273"/>
            <a:ext cx="4776446" cy="21869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9A4A62-A0C0-438C-BB7E-3FF32FAF3AE2}"/>
              </a:ext>
            </a:extLst>
          </p:cNvPr>
          <p:cNvSpPr txBox="1"/>
          <p:nvPr/>
        </p:nvSpPr>
        <p:spPr>
          <a:xfrm>
            <a:off x="561817" y="2431141"/>
            <a:ext cx="4983306" cy="166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1" b="1" dirty="0"/>
              <a:t>Banco de Dados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Banco NÃO deve que estar visível para a Web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 err="1"/>
              <a:t>Anti-vírus</a:t>
            </a:r>
            <a:r>
              <a:rPr lang="pt-BR" sz="1701" dirty="0"/>
              <a:t> prejudica performance do banco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Firewall funciona no modo </a:t>
            </a:r>
            <a:r>
              <a:rPr lang="pt-BR" sz="1701" dirty="0" err="1"/>
              <a:t>Whitelist</a:t>
            </a:r>
            <a:r>
              <a:rPr lang="pt-BR" sz="1701" dirty="0"/>
              <a:t> 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Somente DBA acessa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170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45BE94-96FC-48F7-BFBA-4BA18ED082DF}"/>
              </a:ext>
            </a:extLst>
          </p:cNvPr>
          <p:cNvSpPr txBox="1"/>
          <p:nvPr/>
        </p:nvSpPr>
        <p:spPr>
          <a:xfrm>
            <a:off x="6146017" y="2431141"/>
            <a:ext cx="4776446" cy="140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1" b="1" dirty="0"/>
              <a:t>Aplicação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Aplicação tem que estar visível para a Web 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Aplicação deve ter </a:t>
            </a:r>
            <a:r>
              <a:rPr lang="pt-BR" sz="1701" dirty="0" err="1"/>
              <a:t>anti-vírus</a:t>
            </a:r>
            <a:endParaRPr lang="pt-BR" sz="1701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Firewall funciona no modo </a:t>
            </a:r>
            <a:r>
              <a:rPr lang="pt-BR" sz="1701" dirty="0" err="1"/>
              <a:t>Blacklist</a:t>
            </a:r>
            <a:endParaRPr lang="pt-BR" sz="1701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1701" dirty="0"/>
              <a:t>Somente desenvolvedor acessa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C37E8B-9188-40DD-910A-45349358D116}"/>
              </a:ext>
            </a:extLst>
          </p:cNvPr>
          <p:cNvSpPr txBox="1"/>
          <p:nvPr/>
        </p:nvSpPr>
        <p:spPr>
          <a:xfrm>
            <a:off x="545963" y="1864321"/>
            <a:ext cx="7696942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68" b="1" dirty="0"/>
              <a:t>Banco e Aplicação no mesmo servidor ?!</a:t>
            </a:r>
          </a:p>
        </p:txBody>
      </p:sp>
    </p:spTree>
    <p:extLst>
      <p:ext uri="{BB962C8B-B14F-4D97-AF65-F5344CB8AC3E}">
        <p14:creationId xmlns:p14="http://schemas.microsoft.com/office/powerpoint/2010/main" val="32417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Sistema operacional / Arquitetura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7" y="1467559"/>
            <a:ext cx="9456696" cy="462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Cuidado com as extensões padrão (</a:t>
            </a:r>
            <a:r>
              <a:rPr lang="pt-BR" sz="2268" dirty="0" err="1"/>
              <a:t>Ransomware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Servidor de Banco &lt;&gt; Servidor de aplicação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 mínimas para os usuários dos serviços do SQL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 local do servidor não acessa banco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Mantenha o Windows e o SQL atualizados (versão e updates)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Desative protocolos de rede não utilizados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Fuja dos padrões: Porta, Instância, </a:t>
            </a:r>
            <a:r>
              <a:rPr lang="pt-BR" sz="2268" dirty="0" err="1"/>
              <a:t>Database</a:t>
            </a:r>
            <a:r>
              <a:rPr lang="pt-BR" sz="2268" dirty="0"/>
              <a:t> Browser</a:t>
            </a:r>
          </a:p>
        </p:txBody>
      </p:sp>
    </p:spTree>
    <p:extLst>
      <p:ext uri="{BB962C8B-B14F-4D97-AF65-F5344CB8AC3E}">
        <p14:creationId xmlns:p14="http://schemas.microsoft.com/office/powerpoint/2010/main" val="305635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Surface </a:t>
            </a:r>
            <a:r>
              <a:rPr lang="pt-BR" b="1" i="1" dirty="0" err="1"/>
              <a:t>Area</a:t>
            </a:r>
            <a:r>
              <a:rPr lang="pt-BR" b="1" i="1" dirty="0"/>
              <a:t> </a:t>
            </a:r>
            <a:r>
              <a:rPr lang="pt-BR" b="1" i="1" dirty="0" err="1"/>
              <a:t>Configuration</a:t>
            </a:r>
            <a:endParaRPr lang="pt-BR" b="1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B7527E-9B65-4704-8936-37559873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17" y="1593290"/>
            <a:ext cx="4325462" cy="38340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F9339-0446-4C84-8A79-436D0E62E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65" y="2100173"/>
            <a:ext cx="5304646" cy="28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7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Surface </a:t>
            </a:r>
            <a:r>
              <a:rPr lang="pt-BR" b="1" i="1" dirty="0" err="1"/>
              <a:t>Area</a:t>
            </a:r>
            <a:r>
              <a:rPr lang="pt-BR" b="1" i="1" dirty="0"/>
              <a:t> </a:t>
            </a:r>
            <a:r>
              <a:rPr lang="pt-BR" b="1" i="1" dirty="0" err="1"/>
              <a:t>Configuration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6350711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Desative TUDO o que não esteja utilizando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Banco de dados não é aplicação!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OLE Automation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SQLCLR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 err="1"/>
              <a:t>xp_cmdshell</a:t>
            </a:r>
            <a:endParaRPr lang="pt-BR" sz="2268" dirty="0"/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/>
              <a:t>Python, R</a:t>
            </a:r>
          </a:p>
          <a:p>
            <a:pPr marL="756014" lvl="1" indent="-324006">
              <a:buFont typeface="Wingdings" panose="05000000000000000000" pitchFamily="2" charset="2"/>
              <a:buChar char="Ø"/>
            </a:pPr>
            <a:r>
              <a:rPr lang="pt-BR" sz="2268" dirty="0" err="1"/>
              <a:t>DatabaseMail</a:t>
            </a:r>
            <a:endParaRPr lang="pt-BR" sz="2268" dirty="0"/>
          </a:p>
          <a:p>
            <a:pPr marL="324006" indent="-324006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324006" indent="-324006">
              <a:buFont typeface="Arial" panose="020B0604020202020204" pitchFamily="34" charset="0"/>
              <a:buChar char="•"/>
            </a:pPr>
            <a:r>
              <a:rPr lang="pt-BR" sz="2268" dirty="0"/>
              <a:t>Cuidado com </a:t>
            </a:r>
            <a:r>
              <a:rPr lang="pt-BR" sz="2268" dirty="0" err="1"/>
              <a:t>Linked</a:t>
            </a:r>
            <a:r>
              <a:rPr lang="pt-BR" sz="2268" dirty="0"/>
              <a:t> Server, OPENQUERY e OPENROWSET</a:t>
            </a:r>
          </a:p>
        </p:txBody>
      </p:sp>
      <p:pic>
        <p:nvPicPr>
          <p:cNvPr id="13318" name="Picture 6" descr="Resultado de imagem para clr sql server">
            <a:extLst>
              <a:ext uri="{FF2B5EF4-FFF2-40B4-BE49-F238E27FC236}">
                <a16:creationId xmlns:a16="http://schemas.microsoft.com/office/drawing/2014/main" id="{759DC443-050B-4569-9AF6-3432868C6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571" y="1906466"/>
            <a:ext cx="2966942" cy="222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37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Permissões</a:t>
            </a:r>
          </a:p>
        </p:txBody>
      </p:sp>
      <p:pic>
        <p:nvPicPr>
          <p:cNvPr id="8194" name="Picture 2" descr="Resultado de imagem para sql server sysadmin">
            <a:extLst>
              <a:ext uri="{FF2B5EF4-FFF2-40B4-BE49-F238E27FC236}">
                <a16:creationId xmlns:a16="http://schemas.microsoft.com/office/drawing/2014/main" id="{ED9684D4-ADBE-497D-8563-92FF61AD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64" y="1993661"/>
            <a:ext cx="3139022" cy="17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7D8507-FDCC-4BF9-AF77-0B02888A9B53}"/>
              </a:ext>
            </a:extLst>
          </p:cNvPr>
          <p:cNvSpPr txBox="1"/>
          <p:nvPr/>
        </p:nvSpPr>
        <p:spPr>
          <a:xfrm>
            <a:off x="1141134" y="1644677"/>
            <a:ext cx="3202853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1" dirty="0" err="1"/>
              <a:t>sysadmin</a:t>
            </a:r>
            <a:endParaRPr lang="pt-BR" sz="1701" dirty="0"/>
          </a:p>
        </p:txBody>
      </p:sp>
      <p:pic>
        <p:nvPicPr>
          <p:cNvPr id="8196" name="Picture 4" descr="Resultado de imagem para trustworthy">
            <a:extLst>
              <a:ext uri="{FF2B5EF4-FFF2-40B4-BE49-F238E27FC236}">
                <a16:creationId xmlns:a16="http://schemas.microsoft.com/office/drawing/2014/main" id="{64A748EB-79C3-4F1D-B1E6-511D4559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5" y="1731973"/>
            <a:ext cx="3338347" cy="234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impersonate">
            <a:extLst>
              <a:ext uri="{FF2B5EF4-FFF2-40B4-BE49-F238E27FC236}">
                <a16:creationId xmlns:a16="http://schemas.microsoft.com/office/drawing/2014/main" id="{D13615CD-AD09-47F4-90E9-2E9B76D97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91" y="4245255"/>
            <a:ext cx="3446350" cy="193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26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Permissões</a:t>
            </a:r>
          </a:p>
        </p:txBody>
      </p:sp>
      <p:pic>
        <p:nvPicPr>
          <p:cNvPr id="13314" name="Picture 2" descr="Resultado de imagem para database access">
            <a:extLst>
              <a:ext uri="{FF2B5EF4-FFF2-40B4-BE49-F238E27FC236}">
                <a16:creationId xmlns:a16="http://schemas.microsoft.com/office/drawing/2014/main" id="{12F475E6-AAF0-4FBB-93D8-4C4F9609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82" y="1831094"/>
            <a:ext cx="3353703" cy="335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7" y="1467559"/>
            <a:ext cx="5819362" cy="497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 mínimas! SEMPRE!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Cuidado com server e </a:t>
            </a:r>
            <a:r>
              <a:rPr lang="pt-BR" sz="2268" dirty="0" err="1"/>
              <a:t>database</a:t>
            </a:r>
            <a:r>
              <a:rPr lang="pt-BR" sz="2268" dirty="0"/>
              <a:t> roles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Bancos TRUSTWORTHY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</a:t>
            </a:r>
            <a:r>
              <a:rPr lang="pt-BR" sz="2268" dirty="0" err="1"/>
              <a:t>db_owner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Audite e monitore tudo! Até erros!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Revisão constante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279091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pic>
        <p:nvPicPr>
          <p:cNvPr id="15362" name="Picture 2" descr="Resultado de imagem para passwords">
            <a:extLst>
              <a:ext uri="{FF2B5EF4-FFF2-40B4-BE49-F238E27FC236}">
                <a16:creationId xmlns:a16="http://schemas.microsoft.com/office/drawing/2014/main" id="{9379908B-024C-47DC-BCF9-520135F57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76" y="1819742"/>
            <a:ext cx="4331145" cy="24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7A8C05-BBAB-42C6-810A-C0BDE0A5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46" y="4774535"/>
            <a:ext cx="5463148" cy="1404038"/>
          </a:xfrm>
          <a:prstGeom prst="rect">
            <a:avLst/>
          </a:prstGeom>
        </p:spPr>
      </p:pic>
      <p:pic>
        <p:nvPicPr>
          <p:cNvPr id="15366" name="Picture 6" descr="Resultado de imagem para password never change">
            <a:extLst>
              <a:ext uri="{FF2B5EF4-FFF2-40B4-BE49-F238E27FC236}">
                <a16:creationId xmlns:a16="http://schemas.microsoft.com/office/drawing/2014/main" id="{55885E4F-7B21-4393-991E-6B3BA9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244" y="1819742"/>
            <a:ext cx="4284116" cy="24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8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618" y="360363"/>
            <a:ext cx="5992508" cy="5759449"/>
          </a:xfrm>
        </p:spPr>
        <p:txBody>
          <a:bodyPr/>
          <a:lstStyle/>
          <a:p>
            <a:r>
              <a:rPr lang="pt-BR" sz="4000" dirty="0"/>
              <a:t>Segurança no SQL Server</a:t>
            </a: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Você está deixando a chave embaixo do tapete?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pic>
        <p:nvPicPr>
          <p:cNvPr id="16386" name="Picture 2" descr="Resultado de imagem para dirceu resende senha frÃ¡gil">
            <a:extLst>
              <a:ext uri="{FF2B5EF4-FFF2-40B4-BE49-F238E27FC236}">
                <a16:creationId xmlns:a16="http://schemas.microsoft.com/office/drawing/2014/main" id="{A55937DE-89A9-4F82-9013-4205157F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78" y="1537079"/>
            <a:ext cx="3133529" cy="25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dirceu resende usuÃ¡rio sa">
            <a:extLst>
              <a:ext uri="{FF2B5EF4-FFF2-40B4-BE49-F238E27FC236}">
                <a16:creationId xmlns:a16="http://schemas.microsoft.com/office/drawing/2014/main" id="{005659EF-E364-4E30-9A30-964253D6F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78" y="4231352"/>
            <a:ext cx="3321090" cy="207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m para dirceu resende usuÃ¡rio sa">
            <a:extLst>
              <a:ext uri="{FF2B5EF4-FFF2-40B4-BE49-F238E27FC236}">
                <a16:creationId xmlns:a16="http://schemas.microsoft.com/office/drawing/2014/main" id="{B0FAADE7-8561-4BC4-8A14-16D651C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61" y="1351231"/>
            <a:ext cx="4108693" cy="372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5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Usuários e Senhas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 “</a:t>
            </a:r>
            <a:r>
              <a:rPr lang="pt-BR" sz="2268" dirty="0" err="1"/>
              <a:t>sa</a:t>
            </a:r>
            <a:r>
              <a:rPr lang="pt-BR" sz="2268" dirty="0"/>
              <a:t>” DESATIVADO e RENOMEADO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Windows </a:t>
            </a:r>
            <a:r>
              <a:rPr lang="pt-BR" sz="2268" dirty="0" err="1"/>
              <a:t>Authentication</a:t>
            </a:r>
            <a:r>
              <a:rPr lang="pt-BR" sz="2268" dirty="0"/>
              <a:t> sempre que possível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Política de complexidade de senha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Política de expiração de senha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Analise as falhas de login (</a:t>
            </a:r>
            <a:r>
              <a:rPr lang="pt-BR" sz="2268" dirty="0" err="1"/>
              <a:t>Brute</a:t>
            </a:r>
            <a:r>
              <a:rPr lang="pt-BR" sz="2268" dirty="0"/>
              <a:t> force </a:t>
            </a:r>
            <a:r>
              <a:rPr lang="pt-BR" sz="2268" dirty="0" err="1"/>
              <a:t>attack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Simplifique a segurança: Remova usuários órfãos e/ou sem permissões</a:t>
            </a:r>
          </a:p>
        </p:txBody>
      </p:sp>
      <p:pic>
        <p:nvPicPr>
          <p:cNvPr id="14338" name="Picture 2" descr="Resultado de imagem para passwords">
            <a:extLst>
              <a:ext uri="{FF2B5EF4-FFF2-40B4-BE49-F238E27FC236}">
                <a16:creationId xmlns:a16="http://schemas.microsoft.com/office/drawing/2014/main" id="{E8775DD1-9577-4DBD-A906-904FB56D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23" y="1906655"/>
            <a:ext cx="3312377" cy="20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63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pic>
        <p:nvPicPr>
          <p:cNvPr id="18438" name="Picture 6" descr="Resultado de imagem para always encrypted">
            <a:extLst>
              <a:ext uri="{FF2B5EF4-FFF2-40B4-BE49-F238E27FC236}">
                <a16:creationId xmlns:a16="http://schemas.microsoft.com/office/drawing/2014/main" id="{675C9C5B-9BC3-46E9-BCD1-E98F162B6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87" y="1976538"/>
            <a:ext cx="8379226" cy="342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7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pic>
        <p:nvPicPr>
          <p:cNvPr id="9" name="Picture 2" descr="Resultado de imagem para database mask">
            <a:extLst>
              <a:ext uri="{FF2B5EF4-FFF2-40B4-BE49-F238E27FC236}">
                <a16:creationId xmlns:a16="http://schemas.microsoft.com/office/drawing/2014/main" id="{D244AD38-9373-4597-BDD7-97BB9DDA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21" y="2397929"/>
            <a:ext cx="6700805" cy="215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5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  <p:pic>
        <p:nvPicPr>
          <p:cNvPr id="17412" name="Picture 4" descr="Resultado de imagem para sql server data classification">
            <a:extLst>
              <a:ext uri="{FF2B5EF4-FFF2-40B4-BE49-F238E27FC236}">
                <a16:creationId xmlns:a16="http://schemas.microsoft.com/office/drawing/2014/main" id="{1F14CBA1-02BD-4F35-868E-3197487F9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89" y="1467559"/>
            <a:ext cx="6864694" cy="4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67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Criptografia e Mascaramento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9743" y="1602315"/>
            <a:ext cx="10612782" cy="323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 err="1"/>
              <a:t>Dynamic</a:t>
            </a:r>
            <a:r>
              <a:rPr lang="pt-BR" sz="2268" dirty="0"/>
              <a:t> Data </a:t>
            </a:r>
            <a:r>
              <a:rPr lang="pt-BR" sz="2268" dirty="0" err="1"/>
              <a:t>Masking</a:t>
            </a:r>
            <a:r>
              <a:rPr lang="pt-BR" sz="2268" dirty="0"/>
              <a:t> é fácil de implementar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Nem o DBA visualiza colunas com Always </a:t>
            </a:r>
            <a:r>
              <a:rPr lang="pt-BR" sz="2268" dirty="0" err="1"/>
              <a:t>Encrypted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Identifique colunas sensíveis: </a:t>
            </a:r>
            <a:r>
              <a:rPr lang="pt-BR" sz="2268" dirty="0" err="1"/>
              <a:t>Dynamic</a:t>
            </a:r>
            <a:r>
              <a:rPr lang="pt-BR" sz="2268" dirty="0"/>
              <a:t> Data </a:t>
            </a:r>
            <a:r>
              <a:rPr lang="pt-BR" sz="2268" dirty="0" err="1"/>
              <a:t>Masking</a:t>
            </a:r>
            <a:r>
              <a:rPr lang="pt-BR" sz="2268" dirty="0"/>
              <a:t> + Always </a:t>
            </a:r>
            <a:r>
              <a:rPr lang="pt-BR" sz="2268" dirty="0" err="1"/>
              <a:t>Encrypted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RLS: O usuário só deve visualizar o que lhe convém!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TLS 1.2: Dados trafegados pela rede, entre cliente e servidor,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33601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7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pic>
        <p:nvPicPr>
          <p:cNvPr id="19460" name="Picture 4" descr="Resultado de imagem para sql server transparent data encryption">
            <a:extLst>
              <a:ext uri="{FF2B5EF4-FFF2-40B4-BE49-F238E27FC236}">
                <a16:creationId xmlns:a16="http://schemas.microsoft.com/office/drawing/2014/main" id="{28899BEF-FD19-4004-88F8-189EA2DBE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74" y="1860583"/>
            <a:ext cx="7820385" cy="36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5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pic>
        <p:nvPicPr>
          <p:cNvPr id="6" name="Picture 2" descr="Resultado de imagem para sql server backup to url">
            <a:extLst>
              <a:ext uri="{FF2B5EF4-FFF2-40B4-BE49-F238E27FC236}">
                <a16:creationId xmlns:a16="http://schemas.microsoft.com/office/drawing/2014/main" id="{13DD570F-461A-41FA-8B1C-A2DB34DE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96" y="2303609"/>
            <a:ext cx="3868536" cy="255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225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Armazenamento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B4C712-33AB-460A-989B-3E70BF5E127C}"/>
              </a:ext>
            </a:extLst>
          </p:cNvPr>
          <p:cNvSpPr txBox="1"/>
          <p:nvPr/>
        </p:nvSpPr>
        <p:spPr>
          <a:xfrm>
            <a:off x="561816" y="1467559"/>
            <a:ext cx="9655942" cy="42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TDE sempre que possível (data, log e </a:t>
            </a:r>
            <a:r>
              <a:rPr lang="pt-BR" sz="2268" dirty="0" err="1"/>
              <a:t>bkp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Backup armazenado fisicamente longe da base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a nuvem para armazenar seus backups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Evite extensões padrão (</a:t>
            </a:r>
            <a:r>
              <a:rPr lang="pt-BR" sz="2268" dirty="0" err="1"/>
              <a:t>Ransomware</a:t>
            </a:r>
            <a:r>
              <a:rPr lang="pt-BR" sz="2268" dirty="0"/>
              <a:t>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uma boa estratégia de backup (FULL + DIFF + LOG)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Utilize soluções de alta disponibilidade e/ou replicação</a:t>
            </a:r>
          </a:p>
        </p:txBody>
      </p:sp>
      <p:pic>
        <p:nvPicPr>
          <p:cNvPr id="17410" name="Picture 2" descr="Resultado de imagem para sql server crypt">
            <a:extLst>
              <a:ext uri="{FF2B5EF4-FFF2-40B4-BE49-F238E27FC236}">
                <a16:creationId xmlns:a16="http://schemas.microsoft.com/office/drawing/2014/main" id="{00D46093-B1AA-4182-B9A3-BB8527397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05" y="1807711"/>
            <a:ext cx="2790075" cy="180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52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1026" name="Picture 2" descr="Resultado de imagem para sql server attack">
            <a:extLst>
              <a:ext uri="{FF2B5EF4-FFF2-40B4-BE49-F238E27FC236}">
                <a16:creationId xmlns:a16="http://schemas.microsoft.com/office/drawing/2014/main" id="{64DE7D63-80BE-41FE-879F-6F27109E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75" y="2350086"/>
            <a:ext cx="3759789" cy="264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sql server attack">
            <a:extLst>
              <a:ext uri="{FF2B5EF4-FFF2-40B4-BE49-F238E27FC236}">
                <a16:creationId xmlns:a16="http://schemas.microsoft.com/office/drawing/2014/main" id="{F83F8CCE-848C-4DEF-89E0-5418C302C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6" y="1351231"/>
            <a:ext cx="3006081" cy="42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73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 err="1">
                <a:latin typeface="Roboto"/>
              </a:rPr>
              <a:t>Apresentação</a:t>
            </a:r>
            <a:endParaRPr lang="en-US" sz="3400" b="1" dirty="0">
              <a:latin typeface="Roboto"/>
            </a:endParaRPr>
          </a:p>
        </p:txBody>
      </p:sp>
      <p:pic>
        <p:nvPicPr>
          <p:cNvPr id="3" name="Imagem 2" descr="Uma imagem contendo sinal, ao ar livre, céu, texto&#10;&#10;Descrição gerada automaticamente">
            <a:extLst>
              <a:ext uri="{FF2B5EF4-FFF2-40B4-BE49-F238E27FC236}">
                <a16:creationId xmlns:a16="http://schemas.microsoft.com/office/drawing/2014/main" id="{4B5CB1F6-8DFE-4853-9032-36E38644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761" y="1390263"/>
            <a:ext cx="2024221" cy="3205017"/>
          </a:xfrm>
          <a:prstGeom prst="rect">
            <a:avLst/>
          </a:prstGeom>
        </p:spPr>
      </p:pic>
      <p:pic>
        <p:nvPicPr>
          <p:cNvPr id="5" name="Picture 2" descr="Resultado de imagem para dirceu resende">
            <a:extLst>
              <a:ext uri="{FF2B5EF4-FFF2-40B4-BE49-F238E27FC236}">
                <a16:creationId xmlns:a16="http://schemas.microsoft.com/office/drawing/2014/main" id="{DB9F9376-A313-489F-9BFE-B6AC54FE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8" y="1599988"/>
            <a:ext cx="1819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E3B07B-E2F0-41E2-B42D-1142940CFFAE}"/>
              </a:ext>
            </a:extLst>
          </p:cNvPr>
          <p:cNvSpPr txBox="1"/>
          <p:nvPr/>
        </p:nvSpPr>
        <p:spPr>
          <a:xfrm>
            <a:off x="2289370" y="1507709"/>
            <a:ext cx="510133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Dirceu Resende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Consultor SQL Server e BI no #</a:t>
            </a:r>
            <a:r>
              <a:rPr lang="pt-BR" sz="1600" dirty="0" err="1"/>
              <a:t>TeamFabricioLima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de Power BI no </a:t>
            </a:r>
            <a:r>
              <a:rPr lang="pt-BR" sz="1600" dirty="0" err="1"/>
              <a:t>Planilheiros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MVP Data Platform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Microsoft MCP, MTA, MCSA e MCSE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Organizador do PASS Local </a:t>
            </a:r>
            <a:r>
              <a:rPr lang="pt-BR" sz="1600" dirty="0" err="1"/>
              <a:t>Group</a:t>
            </a:r>
            <a:r>
              <a:rPr lang="pt-BR" sz="1600" dirty="0"/>
              <a:t> SQL Server 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Escritor do </a:t>
            </a:r>
            <a:r>
              <a:rPr lang="pt-BR" sz="1600" dirty="0" err="1"/>
              <a:t>iMasters</a:t>
            </a:r>
            <a:endParaRPr lang="pt-B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Instrutor do </a:t>
            </a:r>
            <a:r>
              <a:rPr lang="pt-BR" sz="1600" b="1" dirty="0">
                <a:hlinkClick r:id="rId4"/>
              </a:rPr>
              <a:t>https://cursos.fabriciolima.net</a:t>
            </a:r>
            <a:endParaRPr lang="pt-B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Autor do </a:t>
            </a:r>
            <a:r>
              <a:rPr lang="pt-BR" sz="1600" b="1" dirty="0">
                <a:hlinkClick r:id="rId5"/>
              </a:rPr>
              <a:t>https://www.dirceuresende.com/</a:t>
            </a:r>
            <a:endParaRPr lang="pt-BR" sz="1600" dirty="0"/>
          </a:p>
          <a:p>
            <a:pPr>
              <a:lnSpc>
                <a:spcPct val="150000"/>
              </a:lnSpc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3074" name="Picture 2" descr="Resultado de imagem para xp_cmdshell attack">
            <a:extLst>
              <a:ext uri="{FF2B5EF4-FFF2-40B4-BE49-F238E27FC236}">
                <a16:creationId xmlns:a16="http://schemas.microsoft.com/office/drawing/2014/main" id="{0881969D-E1A1-4A96-AD76-88659893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1"/>
          <a:stretch/>
        </p:blipFill>
        <p:spPr bwMode="auto">
          <a:xfrm>
            <a:off x="1707919" y="1924782"/>
            <a:ext cx="2579503" cy="263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5B28753-4957-4A34-BD61-056244C2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91" y="2083555"/>
            <a:ext cx="4473121" cy="23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4102" name="Picture 6" descr="Resultado de imagem para mssql_payload">
            <a:extLst>
              <a:ext uri="{FF2B5EF4-FFF2-40B4-BE49-F238E27FC236}">
                <a16:creationId xmlns:a16="http://schemas.microsoft.com/office/drawing/2014/main" id="{CD559740-B2CB-4128-AC5C-19C47A6B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85" y="1586068"/>
            <a:ext cx="7167332" cy="417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8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Ataques</a:t>
            </a:r>
          </a:p>
        </p:txBody>
      </p:sp>
      <p:pic>
        <p:nvPicPr>
          <p:cNvPr id="5122" name="Picture 2" descr="Resultado de imagem para mssql_payload">
            <a:extLst>
              <a:ext uri="{FF2B5EF4-FFF2-40B4-BE49-F238E27FC236}">
                <a16:creationId xmlns:a16="http://schemas.microsoft.com/office/drawing/2014/main" id="{CCCEB474-2751-4A14-A918-83690D05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73" y="1965150"/>
            <a:ext cx="6714181" cy="350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0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Ataques</a:t>
            </a:r>
          </a:p>
        </p:txBody>
      </p:sp>
      <p:pic>
        <p:nvPicPr>
          <p:cNvPr id="6146" name="Picture 2" descr="Resultado de imagem para sql server brute force attack">
            <a:extLst>
              <a:ext uri="{FF2B5EF4-FFF2-40B4-BE49-F238E27FC236}">
                <a16:creationId xmlns:a16="http://schemas.microsoft.com/office/drawing/2014/main" id="{B77D496F-2370-4699-924D-01A908CE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71" y="1751909"/>
            <a:ext cx="6903186" cy="40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652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46" dirty="0"/>
              <a:t>Ataques</a:t>
            </a:r>
          </a:p>
        </p:txBody>
      </p:sp>
      <p:pic>
        <p:nvPicPr>
          <p:cNvPr id="2050" name="Picture 2" descr="https://i2.wp.com/2.bp.blogspot.com/-cXjPf0tdzyk/WfStRh2zUlI/AAAAAAAASL8/nOhqRX9DOo8JlQjM62iCudzSorCeMg9-ACLcBGAs/s1600/12.png?w=687&amp;ssl=1">
            <a:extLst>
              <a:ext uri="{FF2B5EF4-FFF2-40B4-BE49-F238E27FC236}">
                <a16:creationId xmlns:a16="http://schemas.microsoft.com/office/drawing/2014/main" id="{DFF2E501-2B3B-4387-8CCF-FA0BC63F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5" y="2496912"/>
            <a:ext cx="5134309" cy="18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1.wp.com/2.bp.blogspot.com/-OC94Ao06ecQ/WfStSA6rTXI/AAAAAAAASME/FPJOr2Q1ku07z-Lpiv-aVhac4awrraB-ACLcBGAs/s1600/13.1.png?w=687&amp;ssl=1">
            <a:extLst>
              <a:ext uri="{FF2B5EF4-FFF2-40B4-BE49-F238E27FC236}">
                <a16:creationId xmlns:a16="http://schemas.microsoft.com/office/drawing/2014/main" id="{CB839353-B111-468B-B699-79F679DB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65" y="1836608"/>
            <a:ext cx="5942523" cy="30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452DAEA-C39D-4BF8-AB44-50D767D2EF71}"/>
              </a:ext>
            </a:extLst>
          </p:cNvPr>
          <p:cNvSpPr/>
          <p:nvPr/>
        </p:nvSpPr>
        <p:spPr>
          <a:xfrm>
            <a:off x="4688732" y="2979714"/>
            <a:ext cx="889233" cy="733663"/>
          </a:xfrm>
          <a:prstGeom prst="rightArrow">
            <a:avLst>
              <a:gd name="adj1" fmla="val 45426"/>
              <a:gd name="adj2" fmla="val 63721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6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2900153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3574E5-14C5-43C7-925F-4817FE20B35F}"/>
              </a:ext>
            </a:extLst>
          </p:cNvPr>
          <p:cNvSpPr txBox="1"/>
          <p:nvPr/>
        </p:nvSpPr>
        <p:spPr>
          <a:xfrm>
            <a:off x="746531" y="2767957"/>
            <a:ext cx="10027426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780" b="1" dirty="0">
                <a:latin typeface="Roboto" pitchFamily="2" charset="0"/>
                <a:ea typeface="Roboto" pitchFamily="2" charset="0"/>
              </a:rPr>
              <a:t>Como identificar possíveis pontos de melhorias e brechas na segurança do meu ambiente ?</a:t>
            </a:r>
            <a:endParaRPr lang="pt-BR" sz="3024" b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Identificando possíveis brechas no ambiente</a:t>
            </a:r>
          </a:p>
        </p:txBody>
      </p:sp>
      <p:pic>
        <p:nvPicPr>
          <p:cNvPr id="7170" name="Picture 2" descr="Resultado de imagem para sql server vulnerabilities">
            <a:extLst>
              <a:ext uri="{FF2B5EF4-FFF2-40B4-BE49-F238E27FC236}">
                <a16:creationId xmlns:a16="http://schemas.microsoft.com/office/drawing/2014/main" id="{4A4A8C06-53A2-47C7-B0D2-A3307127B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8" y="1351231"/>
            <a:ext cx="7570112" cy="473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02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Análise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6" y="856836"/>
            <a:ext cx="9456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/>
              <a:t>Identificando possíveis brechas no ambiente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2F42AB-4573-4BF8-906C-CB2D64AF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49" y="1467559"/>
            <a:ext cx="10125191" cy="47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8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1760418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Desafio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BD6A65-4D61-47EF-B987-AC9A470B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50" y="2306745"/>
            <a:ext cx="6993189" cy="26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9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FE67-C319-4A2A-A825-9F4A4D3A5A5C}"/>
              </a:ext>
            </a:extLst>
          </p:cNvPr>
          <p:cNvSpPr txBox="1"/>
          <p:nvPr/>
        </p:nvSpPr>
        <p:spPr>
          <a:xfrm>
            <a:off x="561817" y="301601"/>
            <a:ext cx="1638590" cy="615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Demos</a:t>
            </a:r>
          </a:p>
        </p:txBody>
      </p:sp>
      <p:pic>
        <p:nvPicPr>
          <p:cNvPr id="8194" name="Picture 2" descr="Resultado de imagem para fabricio lima sql">
            <a:extLst>
              <a:ext uri="{FF2B5EF4-FFF2-40B4-BE49-F238E27FC236}">
                <a16:creationId xmlns:a16="http://schemas.microsoft.com/office/drawing/2014/main" id="{C3DE5BA1-D11D-4E98-AB5C-071F0E44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7" y="2211582"/>
            <a:ext cx="1603695" cy="160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tiago neves sql">
            <a:extLst>
              <a:ext uri="{FF2B5EF4-FFF2-40B4-BE49-F238E27FC236}">
                <a16:creationId xmlns:a16="http://schemas.microsoft.com/office/drawing/2014/main" id="{D42A2CBB-2518-478F-AEFD-1EDB66EC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47" y="4130724"/>
            <a:ext cx="1274649" cy="170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dvaldo castro sql">
            <a:extLst>
              <a:ext uri="{FF2B5EF4-FFF2-40B4-BE49-F238E27FC236}">
                <a16:creationId xmlns:a16="http://schemas.microsoft.com/office/drawing/2014/main" id="{BA348DD6-A499-41D0-84E5-068B8D11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35" y="1606971"/>
            <a:ext cx="1373982" cy="137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m para caio amante">
            <a:extLst>
              <a:ext uri="{FF2B5EF4-FFF2-40B4-BE49-F238E27FC236}">
                <a16:creationId xmlns:a16="http://schemas.microsoft.com/office/drawing/2014/main" id="{31DC6A04-7E1A-45EA-9E2C-A53F157A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94" y="3240087"/>
            <a:ext cx="1552033" cy="155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sultado de imagem para rafael mendonÃ§a power bi">
            <a:extLst>
              <a:ext uri="{FF2B5EF4-FFF2-40B4-BE49-F238E27FC236}">
                <a16:creationId xmlns:a16="http://schemas.microsoft.com/office/drawing/2014/main" id="{BDE59CB8-67E2-4C5F-AA95-153C11CB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27" y="1260364"/>
            <a:ext cx="1533840" cy="15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esultado de imagem para luiz vitor franÃ§a lima">
            <a:extLst>
              <a:ext uri="{FF2B5EF4-FFF2-40B4-BE49-F238E27FC236}">
                <a16:creationId xmlns:a16="http://schemas.microsoft.com/office/drawing/2014/main" id="{49BD5F5C-8847-46CD-9B3B-2218126B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526" y="3392678"/>
            <a:ext cx="1516670" cy="227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esultado de imagem para wiluey">
            <a:extLst>
              <a:ext uri="{FF2B5EF4-FFF2-40B4-BE49-F238E27FC236}">
                <a16:creationId xmlns:a16="http://schemas.microsoft.com/office/drawing/2014/main" id="{07C0190C-4A8D-48A7-AF94-DE37E77B1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30" y="1001341"/>
            <a:ext cx="1422038" cy="17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m para fabiano amorim">
            <a:extLst>
              <a:ext uri="{FF2B5EF4-FFF2-40B4-BE49-F238E27FC236}">
                <a16:creationId xmlns:a16="http://schemas.microsoft.com/office/drawing/2014/main" id="{86172683-1223-40C6-AFD8-CA50CC99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64" y="317923"/>
            <a:ext cx="1750919" cy="175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Resultado de imagem para rodrigo ribeiro gomes">
            <a:extLst>
              <a:ext uri="{FF2B5EF4-FFF2-40B4-BE49-F238E27FC236}">
                <a16:creationId xmlns:a16="http://schemas.microsoft.com/office/drawing/2014/main" id="{FA9A20E9-202F-45CD-80F5-07D5940E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32" y="3319271"/>
            <a:ext cx="1827874" cy="182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Resultado de imagem para rafael dos santos mvp">
            <a:extLst>
              <a:ext uri="{FF2B5EF4-FFF2-40B4-BE49-F238E27FC236}">
                <a16:creationId xmlns:a16="http://schemas.microsoft.com/office/drawing/2014/main" id="{66DAC2CF-D56D-49B6-9B1A-7598AB85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533" y="2481093"/>
            <a:ext cx="2136278" cy="21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6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74384" y="387816"/>
            <a:ext cx="10800000" cy="720000"/>
          </a:xfrm>
        </p:spPr>
        <p:txBody>
          <a:bodyPr/>
          <a:lstStyle/>
          <a:p>
            <a:br>
              <a:rPr lang="pt-BR" sz="3400" b="1" dirty="0">
                <a:latin typeface="Roboto"/>
                <a:ea typeface="+mj-lt"/>
                <a:cs typeface="+mj-lt"/>
              </a:rPr>
            </a:br>
            <a:r>
              <a:rPr lang="pt-BR" sz="3400" b="1" dirty="0">
                <a:latin typeface="Roboto"/>
                <a:ea typeface="+mj-lt"/>
                <a:cs typeface="+mj-lt"/>
              </a:rPr>
              <a:t>Patrocinadores</a:t>
            </a:r>
            <a:endParaRPr lang="en-US" sz="3400" b="1" dirty="0">
              <a:latin typeface="Roboto"/>
              <a:ea typeface="+mj-lt"/>
              <a:cs typeface="+mj-lt"/>
            </a:endParaRPr>
          </a:p>
          <a:p>
            <a:endParaRPr lang="en-US" dirty="0">
              <a:cs typeface="Segoe UI"/>
            </a:endParaRPr>
          </a:p>
        </p:txBody>
      </p:sp>
      <p:pic>
        <p:nvPicPr>
          <p:cNvPr id="4" name="Picture 4" descr="Uma imagem contendo clip-art&#10;&#10;Descrição gerada com muito alta confiança">
            <a:extLst>
              <a:ext uri="{FF2B5EF4-FFF2-40B4-BE49-F238E27FC236}">
                <a16:creationId xmlns:a16="http://schemas.microsoft.com/office/drawing/2014/main" id="{6A40A563-51CE-4C86-873F-C4322C6C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2" y="1450231"/>
            <a:ext cx="6642273" cy="107849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C5E2AC-3998-4AB2-BBFF-F43A5397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6" y="3215178"/>
            <a:ext cx="1312428" cy="1321932"/>
          </a:xfrm>
          <a:prstGeom prst="rect">
            <a:avLst/>
          </a:prstGeom>
        </p:spPr>
      </p:pic>
      <p:pic>
        <p:nvPicPr>
          <p:cNvPr id="10" name="Picture 10" descr="Uma imagem contendo prato, louça, louças&#10;&#10;Descrição gerada com muito alta confiança">
            <a:extLst>
              <a:ext uri="{FF2B5EF4-FFF2-40B4-BE49-F238E27FC236}">
                <a16:creationId xmlns:a16="http://schemas.microsoft.com/office/drawing/2014/main" id="{C85786D4-A045-4FA8-865D-341C6C1DA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44" y="3209899"/>
            <a:ext cx="3802909" cy="100979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07BE8A5-9960-450C-8322-B690A9A0D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533" y="3080981"/>
            <a:ext cx="1330353" cy="145131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2BC5386-F871-4A4E-9BB9-F59F07613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711" y="4677374"/>
            <a:ext cx="3785596" cy="1578673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465A2EE-8E8D-45C2-8621-2B0B49153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485" y="4591705"/>
            <a:ext cx="2375846" cy="1747621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B72EBB0-A8FB-4335-99AF-40C11FED7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741" y="1252268"/>
            <a:ext cx="2435655" cy="1580231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3FB999EA-0D1D-4E8D-9459-1C0723C77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233" y="4847921"/>
            <a:ext cx="1588477" cy="13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4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0889" y="2880087"/>
            <a:ext cx="3538710" cy="720000"/>
          </a:xfrm>
        </p:spPr>
        <p:txBody>
          <a:bodyPr/>
          <a:lstStyle/>
          <a:p>
            <a:r>
              <a:rPr lang="en-US" sz="6000" dirty="0" err="1"/>
              <a:t>Obrigado</a:t>
            </a:r>
            <a:r>
              <a:rPr lang="en-US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086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>
                <a:latin typeface="Roboto"/>
              </a:rPr>
              <a:t>O que é </a:t>
            </a:r>
            <a:r>
              <a:rPr lang="en-US" sz="3400" b="1" dirty="0" err="1">
                <a:latin typeface="Roboto"/>
              </a:rPr>
              <a:t>Segurança</a:t>
            </a:r>
            <a:r>
              <a:rPr lang="en-US" sz="3400" b="1" dirty="0">
                <a:latin typeface="Roboto"/>
              </a:rPr>
              <a:t>?</a:t>
            </a:r>
          </a:p>
        </p:txBody>
      </p:sp>
      <p:pic>
        <p:nvPicPr>
          <p:cNvPr id="5" name="Picture 2" descr="Resultado de imagem para secured system">
            <a:extLst>
              <a:ext uri="{FF2B5EF4-FFF2-40B4-BE49-F238E27FC236}">
                <a16:creationId xmlns:a16="http://schemas.microsoft.com/office/drawing/2014/main" id="{0102C306-1367-4770-A771-63ED9E68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1542919"/>
            <a:ext cx="3372024" cy="1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secured system">
            <a:extLst>
              <a:ext uri="{FF2B5EF4-FFF2-40B4-BE49-F238E27FC236}">
                <a16:creationId xmlns:a16="http://schemas.microsoft.com/office/drawing/2014/main" id="{140FC4E4-5132-4258-9FB6-664EF60F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1057013"/>
            <a:ext cx="4118033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firewall">
            <a:extLst>
              <a:ext uri="{FF2B5EF4-FFF2-40B4-BE49-F238E27FC236}">
                <a16:creationId xmlns:a16="http://schemas.microsoft.com/office/drawing/2014/main" id="{AB336954-9ECD-41C2-8E95-3C86CBB00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88" y="4129087"/>
            <a:ext cx="3812357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m para sql server crypt">
            <a:extLst>
              <a:ext uri="{FF2B5EF4-FFF2-40B4-BE49-F238E27FC236}">
                <a16:creationId xmlns:a16="http://schemas.microsoft.com/office/drawing/2014/main" id="{81FB73BA-0173-474E-9621-9F105EDB4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624" y="4193606"/>
            <a:ext cx="4414269" cy="16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0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Pilares da Segurança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618380" y="1157316"/>
            <a:ext cx="9488403" cy="480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Confidencialidade</a:t>
            </a:r>
          </a:p>
          <a:p>
            <a:pPr marL="864017" lvl="1" indent="-4320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Somente pessoas autorizadas podem ter acesso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646" b="1" dirty="0"/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Integridade</a:t>
            </a:r>
          </a:p>
          <a:p>
            <a:pPr marL="864017" lvl="1" indent="-43200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Dados não podem ser modificados sem autorização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646" b="1" dirty="0"/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46" b="1" dirty="0"/>
              <a:t>Disponibilidade</a:t>
            </a:r>
          </a:p>
          <a:p>
            <a:pPr marL="756014" lvl="1" indent="-32400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90" dirty="0"/>
              <a:t>Informação disponível quando necessária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</p:txBody>
      </p:sp>
      <p:pic>
        <p:nvPicPr>
          <p:cNvPr id="4" name="Picture 2" descr="http://www.tfzseg.com.br/blog/wp-content/uploads/2017/07/unnamed.png">
            <a:extLst>
              <a:ext uri="{FF2B5EF4-FFF2-40B4-BE49-F238E27FC236}">
                <a16:creationId xmlns:a16="http://schemas.microsoft.com/office/drawing/2014/main" id="{5EB318F7-1C08-4877-9CA5-8A181AF5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524" y="1365170"/>
            <a:ext cx="3608743" cy="34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8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LGPD – Lei Geral de Proteção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7666A1-E228-4281-97BD-82183D7EE1E3}"/>
              </a:ext>
            </a:extLst>
          </p:cNvPr>
          <p:cNvSpPr txBox="1"/>
          <p:nvPr/>
        </p:nvSpPr>
        <p:spPr>
          <a:xfrm>
            <a:off x="316086" y="833055"/>
            <a:ext cx="10888317" cy="556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646" dirty="0"/>
            </a:br>
            <a:r>
              <a:rPr lang="pt-BR" sz="2646" b="1" dirty="0"/>
              <a:t>Motivação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Vazamentos de dados pessoais no mundo inteiro (e no Brasil)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r>
              <a:rPr lang="pt-BR" sz="2646" b="1" dirty="0"/>
              <a:t>O que muda?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Titular do dado deve </a:t>
            </a:r>
            <a:r>
              <a:rPr lang="pt-BR" sz="2268" b="1" dirty="0"/>
              <a:t>consentir</a:t>
            </a:r>
            <a:r>
              <a:rPr lang="pt-BR" sz="2268" dirty="0"/>
              <a:t> com o armazenamento, tratamento e qualquer compartilhamento dos seus dados, e ter acesso a visualizar, alterar e solicitar exclusão de seus dados pessoais, bem como visualizar tudo o que foi feito com suas informações pessoais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Tratamento e armazenamento de dados em casos específicos e quando necessário</a:t>
            </a:r>
          </a:p>
          <a:p>
            <a:endParaRPr lang="pt-BR" sz="2268" dirty="0"/>
          </a:p>
          <a:p>
            <a:r>
              <a:rPr lang="pt-BR" sz="2646" b="1" dirty="0"/>
              <a:t>E quem não </a:t>
            </a:r>
            <a:r>
              <a:rPr lang="pt-BR" sz="2646" b="1" dirty="0" err="1"/>
              <a:t>cumpir</a:t>
            </a:r>
            <a:r>
              <a:rPr lang="pt-BR" sz="2646" b="1" dirty="0"/>
              <a:t> a lei?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Multa de até 2% do faturamento do ano anterior (limitado a R$ 50 milhões </a:t>
            </a:r>
            <a:r>
              <a:rPr lang="pt-BR" sz="2268" u="sng" dirty="0"/>
              <a:t>por infração</a:t>
            </a:r>
            <a:r>
              <a:rPr lang="pt-BR" sz="2268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36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O quão perigosa é uma falha de segurança?</a:t>
            </a:r>
          </a:p>
        </p:txBody>
      </p:sp>
      <p:pic>
        <p:nvPicPr>
          <p:cNvPr id="3074" name="Picture 2" descr="Resultado de imagem para wannacry">
            <a:extLst>
              <a:ext uri="{FF2B5EF4-FFF2-40B4-BE49-F238E27FC236}">
                <a16:creationId xmlns:a16="http://schemas.microsoft.com/office/drawing/2014/main" id="{D78FC73E-23AA-4071-86D5-0F85F453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48" y="1367040"/>
            <a:ext cx="3264786" cy="2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ystems offline">
            <a:extLst>
              <a:ext uri="{FF2B5EF4-FFF2-40B4-BE49-F238E27FC236}">
                <a16:creationId xmlns:a16="http://schemas.microsoft.com/office/drawing/2014/main" id="{FD1D5AE1-9B2B-45F5-AFD9-03A07947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15" y="1513959"/>
            <a:ext cx="3170082" cy="21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ystem hacked images">
            <a:extLst>
              <a:ext uri="{FF2B5EF4-FFF2-40B4-BE49-F238E27FC236}">
                <a16:creationId xmlns:a16="http://schemas.microsoft.com/office/drawing/2014/main" id="{6BBDB1BB-B719-41EC-B0B4-AF462B92A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49" y="3926626"/>
            <a:ext cx="3264786" cy="214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system hacked images">
            <a:extLst>
              <a:ext uri="{FF2B5EF4-FFF2-40B4-BE49-F238E27FC236}">
                <a16:creationId xmlns:a16="http://schemas.microsoft.com/office/drawing/2014/main" id="{CB188192-9933-4714-BC2B-BA237E5F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15" y="4222813"/>
            <a:ext cx="3182499" cy="16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Segurança no SQL Server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13ED18-8AD3-4CAB-8F0B-980136ECBA32}"/>
              </a:ext>
            </a:extLst>
          </p:cNvPr>
          <p:cNvSpPr txBox="1"/>
          <p:nvPr/>
        </p:nvSpPr>
        <p:spPr>
          <a:xfrm>
            <a:off x="561818" y="1157316"/>
            <a:ext cx="9544966" cy="462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Sistema operacional / Arquitetura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Surface </a:t>
            </a:r>
            <a:r>
              <a:rPr lang="pt-BR" sz="2268" dirty="0" err="1"/>
              <a:t>Area</a:t>
            </a:r>
            <a:r>
              <a:rPr lang="pt-BR" sz="2268" dirty="0"/>
              <a:t> </a:t>
            </a:r>
            <a:r>
              <a:rPr lang="pt-BR" sz="2268" dirty="0" err="1"/>
              <a:t>Configuration</a:t>
            </a: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Permissões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Usuários e Senhas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Criptografia / Mascaramento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Armazenamento</a:t>
            </a:r>
          </a:p>
          <a:p>
            <a:pPr marL="270005" indent="-270005">
              <a:buFont typeface="Arial" panose="020B0604020202020204" pitchFamily="34" charset="0"/>
              <a:buChar char="•"/>
            </a:pPr>
            <a:endParaRPr lang="pt-BR" sz="2268" dirty="0"/>
          </a:p>
          <a:p>
            <a:pPr marL="270005" indent="-270005">
              <a:buFont typeface="Arial" panose="020B0604020202020204" pitchFamily="34" charset="0"/>
              <a:buChar char="•"/>
            </a:pPr>
            <a:r>
              <a:rPr lang="pt-BR" sz="2268" dirty="0"/>
              <a:t>Ataques</a:t>
            </a:r>
            <a:endParaRPr lang="pt-BR" sz="2646" dirty="0"/>
          </a:p>
        </p:txBody>
      </p:sp>
    </p:spTree>
    <p:extLst>
      <p:ext uri="{BB962C8B-B14F-4D97-AF65-F5344CB8AC3E}">
        <p14:creationId xmlns:p14="http://schemas.microsoft.com/office/powerpoint/2010/main" val="307978971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643</Words>
  <Application>Microsoft Office PowerPoint</Application>
  <PresentationFormat>Personalizar</PresentationFormat>
  <Paragraphs>188</Paragraphs>
  <Slides>40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Roboto</vt:lpstr>
      <vt:lpstr>Segoe UI</vt:lpstr>
      <vt:lpstr>Wingdings</vt:lpstr>
      <vt:lpstr>SQLSatOslo 2016</vt:lpstr>
      <vt:lpstr>Image</vt:lpstr>
      <vt:lpstr>Apresentação do PowerPoint</vt:lpstr>
      <vt:lpstr>Segurança no SQL Server  Você está deixando a chave embaixo do tapete?</vt:lpstr>
      <vt:lpstr>Apresentação</vt:lpstr>
      <vt:lpstr> Patrocinadores </vt:lpstr>
      <vt:lpstr>O que é Segurança?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Dirceu Resende</cp:lastModifiedBy>
  <cp:revision>104</cp:revision>
  <dcterms:created xsi:type="dcterms:W3CDTF">2011-08-19T20:30:49Z</dcterms:created>
  <dcterms:modified xsi:type="dcterms:W3CDTF">2019-05-18T16:53:00Z</dcterms:modified>
</cp:coreProperties>
</file>